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0160000" cy="5715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DejaVu Sans" panose="020B0604020202020204" charset="0"/>
      <p:regular r:id="rId17"/>
      <p:bold r:id="rId18"/>
      <p:italic r:id="rId19"/>
      <p:boldItalic r:id="rId20"/>
    </p:embeddedFont>
    <p:embeddedFont>
      <p:font typeface="JetBrains Mono" panose="020B0509020102050004" pitchFamily="49" charset="0"/>
      <p:regular r:id="rId21"/>
      <p:bold r:id="rId22"/>
      <p:italic r:id="rId23"/>
      <p:boldItalic r:id="rId24"/>
    </p:embeddedFont>
    <p:embeddedFont>
      <p:font typeface="Lato" panose="020F0502020204030203" pitchFamily="34" charset="0"/>
      <p:regular r:id="rId25"/>
      <p:bold r:id="rId26"/>
      <p:italic r:id="rId27"/>
      <p:boldItalic r:id="rId28"/>
    </p:embeddedFont>
    <p:embeddedFont>
      <p:font typeface="Lato Hairline" panose="020B0604020202020204" charset="0"/>
      <p:regular r:id="rId29"/>
      <p:italic r:id="rId30"/>
    </p:embeddedFont>
    <p:embeddedFont>
      <p:font typeface="Lato Heavy" panose="020B0604020202020204" charset="0"/>
      <p:bold r:id="rId31"/>
      <p:boldItalic r:id="rId32"/>
    </p:embeddedFont>
    <p:embeddedFont>
      <p:font typeface="Lato Light" panose="020F0502020204030203" pitchFamily="34" charset="0"/>
      <p:regular r:id="rId33"/>
      <p:italic r:id="rId34"/>
    </p:embeddedFont>
    <p:embeddedFont>
      <p:font typeface="Lato Semibold" panose="020F0502020204030203" pitchFamily="34" charset="0"/>
      <p:bold r:id="rId35"/>
      <p:boldItalic r:id="rId36"/>
    </p:embeddedFont>
    <p:embeddedFont>
      <p:font typeface="Marcellus SC" panose="020B0604020202020204" charset="0"/>
      <p:regular r:id="rId37"/>
    </p:embeddedFont>
    <p:embeddedFont>
      <p:font typeface="Segoe UI" panose="020B0502040204020203" pitchFamily="34" charset="0"/>
      <p:regular r:id="rId38"/>
      <p:bold r:id="rId39"/>
      <p:italic r:id="rId40"/>
      <p:boldItalic r:id="rId41"/>
    </p:embeddedFont>
    <p:embeddedFont>
      <p:font typeface="Trebuchet MS" panose="020B0603020202020204" pitchFamily="34" charset="0"/>
      <p:regular r:id="rId42"/>
      <p:bold r:id="rId43"/>
      <p:italic r:id="rId44"/>
      <p:boldItalic r:id="rId4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53"/>
    <a:srgbClr val="E4664F"/>
    <a:srgbClr val="FF4F4F"/>
    <a:srgbClr val="AB5DA5"/>
    <a:srgbClr val="4C6FA3"/>
    <a:srgbClr val="0B2043"/>
    <a:srgbClr val="E27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33" autoAdjust="0"/>
    <p:restoredTop sz="94660"/>
  </p:normalViewPr>
  <p:slideViewPr>
    <p:cSldViewPr snapToGrid="0">
      <p:cViewPr varScale="1">
        <p:scale>
          <a:sx n="193" d="100"/>
          <a:sy n="193" d="100"/>
        </p:scale>
        <p:origin x="820" y="11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9" Type="http://schemas.openxmlformats.org/officeDocument/2006/relationships/font" Target="fonts/font29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34" Type="http://schemas.openxmlformats.org/officeDocument/2006/relationships/font" Target="fonts/font24.fntdata"/><Relationship Id="rId42" Type="http://schemas.openxmlformats.org/officeDocument/2006/relationships/font" Target="fonts/font32.fntdata"/><Relationship Id="rId47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font" Target="fonts/font23.fntdata"/><Relationship Id="rId38" Type="http://schemas.openxmlformats.org/officeDocument/2006/relationships/font" Target="fonts/font28.fntdata"/><Relationship Id="rId46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41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font" Target="fonts/font27.fntdata"/><Relationship Id="rId40" Type="http://schemas.openxmlformats.org/officeDocument/2006/relationships/font" Target="fonts/font30.fntdata"/><Relationship Id="rId45" Type="http://schemas.openxmlformats.org/officeDocument/2006/relationships/font" Target="fonts/font35.fntdata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font" Target="fonts/font26.fntdata"/><Relationship Id="rId49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4" Type="http://schemas.openxmlformats.org/officeDocument/2006/relationships/font" Target="fonts/font3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font" Target="fonts/font25.fntdata"/><Relationship Id="rId43" Type="http://schemas.openxmlformats.org/officeDocument/2006/relationships/font" Target="fonts/font33.fntdata"/><Relationship Id="rId48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D3DE5FAB-0716-4A89-8246-1839F53C7C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667" y="1862667"/>
            <a:ext cx="4682065" cy="1989667"/>
          </a:xfrm>
        </p:spPr>
        <p:txBody>
          <a:bodyPr anchor="b">
            <a:normAutofit/>
          </a:bodyPr>
          <a:lstStyle>
            <a:lvl1pPr marL="0" algn="ctr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400" b="1" kern="1200" dirty="0">
                <a:solidFill>
                  <a:srgbClr val="FFFF53"/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7FFEA-B714-46C8-8691-0F213746993A}"/>
              </a:ext>
            </a:extLst>
          </p:cNvPr>
          <p:cNvSpPr txBox="1"/>
          <p:nvPr userDrawn="1"/>
        </p:nvSpPr>
        <p:spPr>
          <a:xfrm>
            <a:off x="7450978" y="4009094"/>
            <a:ext cx="1489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Luís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Oliveira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A0CE7B8-EF1A-483E-AD53-69D7E68944A8}"/>
              </a:ext>
            </a:extLst>
          </p:cNvPr>
          <p:cNvSpPr txBox="1">
            <a:spLocks/>
          </p:cNvSpPr>
          <p:nvPr userDrawn="1"/>
        </p:nvSpPr>
        <p:spPr>
          <a:xfrm>
            <a:off x="6690783" y="5384800"/>
            <a:ext cx="3009900" cy="23281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Summer 2020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A4FBBE-ABC4-47EB-ACF9-56632173728E}"/>
              </a:ext>
            </a:extLst>
          </p:cNvPr>
          <p:cNvSpPr txBox="1"/>
          <p:nvPr userDrawn="1"/>
        </p:nvSpPr>
        <p:spPr>
          <a:xfrm>
            <a:off x="6686550" y="2152782"/>
            <a:ext cx="3014134" cy="1079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 defTabSz="761970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667"/>
            </a:lvl2pPr>
            <a:lvl3pPr marL="761970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500"/>
            </a:lvl3pPr>
            <a:lvl4pPr marL="114295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4pPr>
            <a:lvl5pPr marL="152393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5pPr>
            <a:lvl6pPr marL="190492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6pPr>
            <a:lvl7pPr marL="228590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7pPr>
            <a:lvl8pPr marL="2666893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8pPr>
            <a:lvl9pPr marL="3047878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9pPr>
          </a:lstStyle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 0007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Computer Programming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9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6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30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240748941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322055886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>
  <p:cSld name="Title and Content (no ani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0"/>
            <a:ext cx="9990667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" y="495302"/>
            <a:ext cx="9990667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1566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FE727C23-BF5D-4F2B-B32D-EF48439146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kern="12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94EC74-BB7E-4DD1-8ED0-C2532C0D6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7"/>
            <a:ext cx="9668936" cy="4148402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8B8A354-EF1E-4AA8-84BD-CED0B0138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8200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624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55BCD8DB-43DD-40A0-B202-A7293BEFBD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976049"/>
            <a:ext cx="8763000" cy="2148151"/>
          </a:xfrm>
        </p:spPr>
        <p:txBody>
          <a:bodyPr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500" kern="1200" dirty="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155687"/>
            <a:ext cx="8763000" cy="1250156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800" kern="1200" smtClean="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CF8ACC2-DB1E-4D9F-9E27-81D23A7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</p:spTree>
    <p:extLst>
      <p:ext uri="{BB962C8B-B14F-4D97-AF65-F5344CB8AC3E}">
        <p14:creationId xmlns:p14="http://schemas.microsoft.com/office/powerpoint/2010/main" val="2811819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93DEAFF-0805-4387-A81F-C5B1BE2102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83444" y="5274261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1026160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563" y="5335062"/>
            <a:ext cx="684742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1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0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00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6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" y="304271"/>
            <a:ext cx="99568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" y="1521354"/>
            <a:ext cx="99568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6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 0007 – Summer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6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66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000" dirty="0"/>
              <a:t>Loops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CBD29C-41C8-4F92-AF93-90AEDE70CA38}"/>
              </a:ext>
            </a:extLst>
          </p:cNvPr>
          <p:cNvSpPr/>
          <p:nvPr/>
        </p:nvSpPr>
        <p:spPr>
          <a:xfrm>
            <a:off x="7745256" y="712266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#6</a:t>
            </a:r>
            <a:endParaRPr lang="en-US" sz="2800" b="1" dirty="0">
              <a:solidFill>
                <a:schemeClr val="bg1">
                  <a:lumMod val="85000"/>
                </a:schemeClr>
              </a:solidFill>
              <a:latin typeface="Segoe UI" panose="020B0502040204020203" pitchFamily="34" charset="0"/>
              <a:ea typeface="Lato Black" panose="020F050202020403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F1C7B2-3294-4DE7-B7F9-EAE500C409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Loops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82E17E2-138E-44A4-B374-2E8C85D615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D86A076-A900-439A-AE13-F654527FB5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081301" y="1146618"/>
            <a:ext cx="7740032" cy="3354220"/>
          </a:xfrm>
        </p:spPr>
        <p:txBody>
          <a:bodyPr/>
          <a:lstStyle/>
          <a:p>
            <a:r>
              <a:rPr lang="en-GB" dirty="0"/>
              <a:t>Repeat an action… until a stop condition is met:</a:t>
            </a:r>
          </a:p>
          <a:p>
            <a:pPr lvl="1"/>
            <a:r>
              <a:rPr lang="en-GB" dirty="0"/>
              <a:t>There must be a condition that stops execution…</a:t>
            </a:r>
          </a:p>
          <a:p>
            <a:pPr lvl="1"/>
            <a:r>
              <a:rPr lang="en-GB" dirty="0"/>
              <a:t>Otherwise the code will never end</a:t>
            </a:r>
          </a:p>
          <a:p>
            <a:r>
              <a:rPr lang="en-GB" dirty="0"/>
              <a:t>There are different loops in Java</a:t>
            </a:r>
          </a:p>
          <a:p>
            <a:pPr lvl="1"/>
            <a:r>
              <a:rPr lang="en-GB" dirty="0"/>
              <a:t>While loops</a:t>
            </a:r>
          </a:p>
          <a:p>
            <a:pPr lvl="1"/>
            <a:r>
              <a:rPr lang="en-GB" dirty="0"/>
              <a:t>Do-while loops</a:t>
            </a:r>
          </a:p>
          <a:p>
            <a:pPr lvl="1"/>
            <a:r>
              <a:rPr lang="en-GB" dirty="0"/>
              <a:t>For loops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7828384-C8FB-485B-A43A-27B9A3A2B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6690B7-9BD2-421B-A89E-FBE28004802E}"/>
              </a:ext>
            </a:extLst>
          </p:cNvPr>
          <p:cNvSpPr/>
          <p:nvPr/>
        </p:nvSpPr>
        <p:spPr>
          <a:xfrm>
            <a:off x="1064874" y="193963"/>
            <a:ext cx="4475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latin typeface="Lato Semibold" panose="020F0502020204030203" pitchFamily="34" charset="0"/>
                <a:ea typeface="GulimChe" pitchFamily="49" charset="-127"/>
                <a:cs typeface="Lato Semibold" panose="020F0502020204030203" pitchFamily="34" charset="0"/>
              </a:rPr>
              <a:t>o</a:t>
            </a:r>
            <a:endParaRPr lang="en-GB" sz="1200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0F2BA53-3239-41F0-AB34-01EEB782E7B2}"/>
              </a:ext>
            </a:extLst>
          </p:cNvPr>
          <p:cNvSpPr/>
          <p:nvPr/>
        </p:nvSpPr>
        <p:spPr>
          <a:xfrm>
            <a:off x="1293474" y="500287"/>
            <a:ext cx="4475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latin typeface="Lato Semibold" panose="020F0502020204030203" pitchFamily="34" charset="0"/>
                <a:ea typeface="GulimChe" pitchFamily="49" charset="-127"/>
                <a:cs typeface="Lato Semibold" panose="020F0502020204030203" pitchFamily="34" charset="0"/>
              </a:rPr>
              <a:t>o</a:t>
            </a:r>
            <a:endParaRPr lang="en-GB" sz="1200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76EC0B6-A88B-43F4-B2EE-A8304FACFE34}"/>
              </a:ext>
            </a:extLst>
          </p:cNvPr>
          <p:cNvSpPr/>
          <p:nvPr/>
        </p:nvSpPr>
        <p:spPr>
          <a:xfrm>
            <a:off x="1348788" y="892837"/>
            <a:ext cx="4475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latin typeface="Lato Semibold" panose="020F0502020204030203" pitchFamily="34" charset="0"/>
                <a:ea typeface="GulimChe" pitchFamily="49" charset="-127"/>
                <a:cs typeface="Lato Semibold" panose="020F0502020204030203" pitchFamily="34" charset="0"/>
              </a:rPr>
              <a:t>o</a:t>
            </a:r>
            <a:endParaRPr lang="en-GB" sz="1200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D2F176E-31BF-42AE-8D64-6569DA6977E5}"/>
              </a:ext>
            </a:extLst>
          </p:cNvPr>
          <p:cNvSpPr/>
          <p:nvPr/>
        </p:nvSpPr>
        <p:spPr>
          <a:xfrm>
            <a:off x="1141074" y="1226313"/>
            <a:ext cx="4475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latin typeface="Lato Semibold" panose="020F0502020204030203" pitchFamily="34" charset="0"/>
                <a:ea typeface="GulimChe" pitchFamily="49" charset="-127"/>
                <a:cs typeface="Lato Semibold" panose="020F0502020204030203" pitchFamily="34" charset="0"/>
              </a:rPr>
              <a:t>o</a:t>
            </a:r>
            <a:endParaRPr lang="en-GB" sz="1200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6A1F3EC-4731-4E53-9079-ACBF2A051FDF}"/>
              </a:ext>
            </a:extLst>
          </p:cNvPr>
          <p:cNvSpPr/>
          <p:nvPr/>
        </p:nvSpPr>
        <p:spPr>
          <a:xfrm>
            <a:off x="185142" y="193963"/>
            <a:ext cx="4475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latin typeface="Lato Semibold" panose="020F0502020204030203" pitchFamily="34" charset="0"/>
                <a:ea typeface="GulimChe" pitchFamily="49" charset="-127"/>
                <a:cs typeface="Lato Semibold" panose="020F0502020204030203" pitchFamily="34" charset="0"/>
              </a:rPr>
              <a:t>o</a:t>
            </a:r>
            <a:endParaRPr lang="en-GB" sz="1200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7CFD9FB-E546-43BC-9070-BAB5E60BF322}"/>
              </a:ext>
            </a:extLst>
          </p:cNvPr>
          <p:cNvSpPr/>
          <p:nvPr/>
        </p:nvSpPr>
        <p:spPr>
          <a:xfrm>
            <a:off x="-22572" y="528415"/>
            <a:ext cx="4475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latin typeface="Lato Semibold" panose="020F0502020204030203" pitchFamily="34" charset="0"/>
                <a:ea typeface="GulimChe" pitchFamily="49" charset="-127"/>
                <a:cs typeface="Lato Semibold" panose="020F0502020204030203" pitchFamily="34" charset="0"/>
              </a:rPr>
              <a:t>o</a:t>
            </a:r>
            <a:endParaRPr lang="en-GB" sz="1200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42B3543-577B-406B-85B7-2A8F3BB7A1DE}"/>
              </a:ext>
            </a:extLst>
          </p:cNvPr>
          <p:cNvSpPr/>
          <p:nvPr/>
        </p:nvSpPr>
        <p:spPr>
          <a:xfrm>
            <a:off x="-34629" y="896324"/>
            <a:ext cx="4475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latin typeface="Lato Semibold" panose="020F0502020204030203" pitchFamily="34" charset="0"/>
                <a:ea typeface="GulimChe" pitchFamily="49" charset="-127"/>
                <a:cs typeface="Lato Semibold" panose="020F0502020204030203" pitchFamily="34" charset="0"/>
              </a:rPr>
              <a:t>o</a:t>
            </a:r>
            <a:endParaRPr lang="en-GB" sz="1200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77CE9F9-6F94-40A3-8C66-B2C337D82BF9}"/>
              </a:ext>
            </a:extLst>
          </p:cNvPr>
          <p:cNvSpPr/>
          <p:nvPr/>
        </p:nvSpPr>
        <p:spPr>
          <a:xfrm>
            <a:off x="124647" y="1244045"/>
            <a:ext cx="4475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latin typeface="Lato Semibold" panose="020F0502020204030203" pitchFamily="34" charset="0"/>
                <a:ea typeface="GulimChe" pitchFamily="49" charset="-127"/>
                <a:cs typeface="Lato Semibold" panose="020F0502020204030203" pitchFamily="34" charset="0"/>
              </a:rPr>
              <a:t>o</a:t>
            </a:r>
            <a:endParaRPr lang="en-GB" sz="1200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4E1D41E-605A-4544-8825-1F7D65AF7406}"/>
              </a:ext>
            </a:extLst>
          </p:cNvPr>
          <p:cNvSpPr/>
          <p:nvPr/>
        </p:nvSpPr>
        <p:spPr>
          <a:xfrm>
            <a:off x="817443" y="1413717"/>
            <a:ext cx="4475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latin typeface="Lato Semibold" panose="020F0502020204030203" pitchFamily="34" charset="0"/>
                <a:ea typeface="GulimChe" pitchFamily="49" charset="-127"/>
                <a:cs typeface="Lato Semibold" panose="020F0502020204030203" pitchFamily="34" charset="0"/>
              </a:rPr>
              <a:t>o</a:t>
            </a:r>
            <a:endParaRPr lang="en-GB" sz="1200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B11689CB-B6AB-435F-A7BB-AFCF9B0AD2B7}"/>
              </a:ext>
            </a:extLst>
          </p:cNvPr>
          <p:cNvSpPr/>
          <p:nvPr/>
        </p:nvSpPr>
        <p:spPr>
          <a:xfrm>
            <a:off x="440477" y="1413717"/>
            <a:ext cx="44755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b="1" dirty="0">
                <a:latin typeface="Lato Semibold" panose="020F0502020204030203" pitchFamily="34" charset="0"/>
                <a:ea typeface="GulimChe" pitchFamily="49" charset="-127"/>
                <a:cs typeface="Lato Semibold" panose="020F0502020204030203" pitchFamily="34" charset="0"/>
              </a:rPr>
              <a:t>o</a:t>
            </a:r>
            <a:endParaRPr lang="en-GB" sz="1200" dirty="0">
              <a:latin typeface="Lato Semibold" panose="020F0502020204030203" pitchFamily="34" charset="0"/>
              <a:cs typeface="Lato Semibold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4806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C4791-5699-4A1D-AFF6-806824F6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While loops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46B51F-4454-45E3-BF02-FA6D66089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72DB6-B2D5-4384-8A37-2EB6A3540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While loops check exit condition at the top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800100" lvl="1" indent="-457200">
              <a:buFont typeface="+mj-lt"/>
              <a:buAutoNum type="arabicPeriod"/>
            </a:pPr>
            <a:r>
              <a:rPr lang="en-GB" dirty="0"/>
              <a:t>Test the condition</a:t>
            </a:r>
          </a:p>
          <a:p>
            <a:pPr marL="1238212" lvl="2" indent="-457200">
              <a:buFont typeface="+mj-lt"/>
              <a:buAutoNum type="arabicPeriod"/>
            </a:pPr>
            <a:r>
              <a:rPr lang="en-GB" dirty="0"/>
              <a:t>If the condition if false, leave the loop</a:t>
            </a:r>
          </a:p>
          <a:p>
            <a:pPr marL="1238212" lvl="2" indent="-457200">
              <a:buFont typeface="+mj-lt"/>
              <a:buAutoNum type="arabicPeriod"/>
            </a:pPr>
            <a:r>
              <a:rPr lang="en-GB" dirty="0"/>
              <a:t>If the condition is true, execute the body and go back to the top</a:t>
            </a:r>
          </a:p>
          <a:p>
            <a:pPr lvl="1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A0CDE2-E9F7-490D-8345-BC121EFBF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393A49BC-5775-4350-AF91-6C246D54319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0800" y="1501513"/>
            <a:ext cx="2954655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condition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while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(condition) 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runCode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13005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6BD18-4B14-4C69-BBF2-3C4C4F99C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Example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AD7F77-AA3B-46CF-992B-C592DA1F8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65A4E2-7B88-47F6-97D6-253BB5D22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loop will run WHILE the number is not negative</a:t>
            </a:r>
          </a:p>
          <a:p>
            <a:pPr lvl="1"/>
            <a:r>
              <a:rPr lang="en-GB" dirty="0"/>
              <a:t>So the loop will exit when the opposite is true: the number is negative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It always goes back to the top to test</a:t>
            </a:r>
          </a:p>
          <a:p>
            <a:pPr lvl="1"/>
            <a:r>
              <a:rPr lang="en-GB" dirty="0"/>
              <a:t>When it finishes the loop body!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5434EA-F868-4552-94E0-829CE821D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B1C3FB6E-1F79-413F-A16D-6D9740D6AB1D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23067" y="2232128"/>
            <a:ext cx="4955203" cy="163121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number =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while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(number&gt;=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 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System.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.println(number)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number-=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1B59AF-CB7F-46F1-A01F-368A937C12FE}"/>
              </a:ext>
            </a:extLst>
          </p:cNvPr>
          <p:cNvSpPr/>
          <p:nvPr/>
        </p:nvSpPr>
        <p:spPr>
          <a:xfrm>
            <a:off x="7742766" y="2603236"/>
            <a:ext cx="1045633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Test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0083B-2D93-45E6-B1A9-6D22765806BF}"/>
              </a:ext>
            </a:extLst>
          </p:cNvPr>
          <p:cNvSpPr/>
          <p:nvPr/>
        </p:nvSpPr>
        <p:spPr>
          <a:xfrm>
            <a:off x="7636933" y="3312584"/>
            <a:ext cx="1257299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Execute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440B9A-37D7-48DA-9A6B-06B8C9D1E567}"/>
              </a:ext>
            </a:extLst>
          </p:cNvPr>
          <p:cNvCxnSpPr>
            <a:cxnSpLocks/>
            <a:stCxn id="7" idx="2"/>
            <a:endCxn id="8" idx="0"/>
          </p:cNvCxnSpPr>
          <p:nvPr/>
        </p:nvCxnSpPr>
        <p:spPr>
          <a:xfrm>
            <a:off x="8265583" y="3047736"/>
            <a:ext cx="0" cy="264848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3D537ECE-CFCD-43DC-83F6-817BD0983915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 rot="5400000" flipH="1">
            <a:off x="7688659" y="3180160"/>
            <a:ext cx="1153848" cy="12700"/>
          </a:xfrm>
          <a:prstGeom prst="curvedConnector5">
            <a:avLst>
              <a:gd name="adj1" fmla="val -19812"/>
              <a:gd name="adj2" fmla="val -8283339"/>
              <a:gd name="adj3" fmla="val 11981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9AC70B3-A9CA-4FE3-AB87-04EB4A52CBD8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8265583" y="2230835"/>
            <a:ext cx="0" cy="2190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42962A63-C009-47B6-89D8-57E30495D131}"/>
              </a:ext>
            </a:extLst>
          </p:cNvPr>
          <p:cNvCxnSpPr>
            <a:cxnSpLocks/>
            <a:stCxn id="7" idx="3"/>
            <a:endCxn id="29" idx="0"/>
          </p:cNvCxnSpPr>
          <p:nvPr/>
        </p:nvCxnSpPr>
        <p:spPr>
          <a:xfrm flipH="1">
            <a:off x="8265583" y="2825486"/>
            <a:ext cx="522816" cy="1347156"/>
          </a:xfrm>
          <a:prstGeom prst="curvedConnector4">
            <a:avLst>
              <a:gd name="adj1" fmla="val -59110"/>
              <a:gd name="adj2" fmla="val 7930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81AC15-1AAB-4D05-B1C3-DBA7ACC09CC7}"/>
              </a:ext>
            </a:extLst>
          </p:cNvPr>
          <p:cNvSpPr/>
          <p:nvPr/>
        </p:nvSpPr>
        <p:spPr>
          <a:xfrm>
            <a:off x="7636933" y="4172642"/>
            <a:ext cx="1257299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More code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65B760C-A6D2-453D-8B24-EEA7A7DDF94A}"/>
              </a:ext>
            </a:extLst>
          </p:cNvPr>
          <p:cNvSpPr/>
          <p:nvPr/>
        </p:nvSpPr>
        <p:spPr>
          <a:xfrm>
            <a:off x="7636933" y="1786335"/>
            <a:ext cx="1257299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More code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B3EB679-6E42-4CF7-A8FC-B441857C81B4}"/>
              </a:ext>
            </a:extLst>
          </p:cNvPr>
          <p:cNvSpPr/>
          <p:nvPr/>
        </p:nvSpPr>
        <p:spPr>
          <a:xfrm>
            <a:off x="8341764" y="2996676"/>
            <a:ext cx="672079" cy="241431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True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822AA4DE-A56B-4251-8EEB-7E6669BB4265}"/>
              </a:ext>
            </a:extLst>
          </p:cNvPr>
          <p:cNvSpPr/>
          <p:nvPr/>
        </p:nvSpPr>
        <p:spPr>
          <a:xfrm>
            <a:off x="9054923" y="3329689"/>
            <a:ext cx="727071" cy="21149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1971365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C4791-5699-4A1D-AFF6-806824F6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Do…while loops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46B51F-4454-45E3-BF02-FA6D66089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72DB6-B2D5-4384-8A37-2EB6A3540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sz="2000" dirty="0"/>
              <a:t>Do…while loops check exit condition at the bottom</a:t>
            </a:r>
          </a:p>
          <a:p>
            <a:pPr lvl="1"/>
            <a:r>
              <a:rPr lang="en-GB" dirty="0"/>
              <a:t>They always execute one!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800100" lvl="1" indent="-457200">
              <a:buFont typeface="+mj-lt"/>
              <a:buAutoNum type="arabicPeriod"/>
            </a:pPr>
            <a:r>
              <a:rPr lang="en-GB" dirty="0"/>
              <a:t>Execute the body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GB" dirty="0"/>
              <a:t>Test the condition</a:t>
            </a:r>
          </a:p>
          <a:p>
            <a:pPr marL="1238212" lvl="2" indent="-457200">
              <a:buFont typeface="+mj-lt"/>
              <a:buAutoNum type="arabicPeriod"/>
            </a:pPr>
            <a:r>
              <a:rPr lang="en-GB" sz="2000" dirty="0"/>
              <a:t>If the condition if false, leave the loop</a:t>
            </a:r>
          </a:p>
          <a:p>
            <a:pPr marL="1238212" lvl="2" indent="-457200">
              <a:buFont typeface="+mj-lt"/>
              <a:buAutoNum type="arabicPeriod"/>
            </a:pPr>
            <a:r>
              <a:rPr lang="en-GB" dirty="0"/>
              <a:t>If the condition is true, go back to the top</a:t>
            </a:r>
          </a:p>
          <a:p>
            <a:pPr lvl="1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A0CDE2-E9F7-490D-8345-BC121EFBF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8A63371-51CD-478E-8F17-DD7BBDEAF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23434" y="1749829"/>
            <a:ext cx="3108543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boolean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condition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do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runCode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while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(condition)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C27FC79C-2BB1-40C8-974A-846CC6D48CAC}"/>
              </a:ext>
            </a:extLst>
          </p:cNvPr>
          <p:cNvSpPr/>
          <p:nvPr/>
        </p:nvSpPr>
        <p:spPr>
          <a:xfrm>
            <a:off x="5384800" y="2489927"/>
            <a:ext cx="1536700" cy="884635"/>
          </a:xfrm>
          <a:prstGeom prst="border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47897"/>
              <a:gd name="adj6" fmla="val -73389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Don’t forget the semicolon </a:t>
            </a:r>
          </a:p>
        </p:txBody>
      </p:sp>
    </p:spTree>
    <p:extLst>
      <p:ext uri="{BB962C8B-B14F-4D97-AF65-F5344CB8AC3E}">
        <p14:creationId xmlns:p14="http://schemas.microsoft.com/office/powerpoint/2010/main" val="1569786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6BD18-4B14-4C69-BBF2-3C4C4F99C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Example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AD7F77-AA3B-46CF-992B-C592DA1F8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65A4E2-7B88-47F6-97D6-253BB5D22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loop will run WHILE the number is not negative</a:t>
            </a:r>
          </a:p>
          <a:p>
            <a:pPr lvl="1"/>
            <a:r>
              <a:rPr lang="en-GB" dirty="0"/>
              <a:t>So the loop will exit when the opposite is true: the number is negative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It always goes back to the top to test</a:t>
            </a:r>
          </a:p>
          <a:p>
            <a:pPr lvl="1"/>
            <a:r>
              <a:rPr lang="en-GB" dirty="0"/>
              <a:t>When it finishes the loop body!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5434EA-F868-4552-94E0-829CE821D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21B59AF-CB7F-46F1-A01F-368A937C12FE}"/>
              </a:ext>
            </a:extLst>
          </p:cNvPr>
          <p:cNvSpPr/>
          <p:nvPr/>
        </p:nvSpPr>
        <p:spPr>
          <a:xfrm>
            <a:off x="7742766" y="3360231"/>
            <a:ext cx="1045633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Test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B20083B-2D93-45E6-B1A9-6D22765806BF}"/>
              </a:ext>
            </a:extLst>
          </p:cNvPr>
          <p:cNvSpPr/>
          <p:nvPr/>
        </p:nvSpPr>
        <p:spPr>
          <a:xfrm>
            <a:off x="7636933" y="2611445"/>
            <a:ext cx="1257299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Execute</a:t>
            </a:r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AD440B9A-37D7-48DA-9A6B-06B8C9D1E567}"/>
              </a:ext>
            </a:extLst>
          </p:cNvPr>
          <p:cNvCxnSpPr>
            <a:cxnSpLocks/>
            <a:stCxn id="7" idx="2"/>
            <a:endCxn id="29" idx="0"/>
          </p:cNvCxnSpPr>
          <p:nvPr/>
        </p:nvCxnSpPr>
        <p:spPr>
          <a:xfrm>
            <a:off x="8265583" y="3804731"/>
            <a:ext cx="0" cy="367911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Connector: Curved 13">
            <a:extLst>
              <a:ext uri="{FF2B5EF4-FFF2-40B4-BE49-F238E27FC236}">
                <a16:creationId xmlns:a16="http://schemas.microsoft.com/office/drawing/2014/main" id="{3D537ECE-CFCD-43DC-83F6-817BD0983915}"/>
              </a:ext>
            </a:extLst>
          </p:cNvPr>
          <p:cNvCxnSpPr>
            <a:cxnSpLocks/>
            <a:stCxn id="8" idx="2"/>
            <a:endCxn id="7" idx="0"/>
          </p:cNvCxnSpPr>
          <p:nvPr/>
        </p:nvCxnSpPr>
        <p:spPr>
          <a:xfrm>
            <a:off x="8265583" y="3055945"/>
            <a:ext cx="0" cy="304286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9AC70B3-A9CA-4FE3-AB87-04EB4A52CBD8}"/>
              </a:ext>
            </a:extLst>
          </p:cNvPr>
          <p:cNvCxnSpPr>
            <a:cxnSpLocks/>
            <a:stCxn id="36" idx="2"/>
          </p:cNvCxnSpPr>
          <p:nvPr/>
        </p:nvCxnSpPr>
        <p:spPr>
          <a:xfrm>
            <a:off x="8265583" y="2230835"/>
            <a:ext cx="0" cy="2190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Connector: Curved 24">
            <a:extLst>
              <a:ext uri="{FF2B5EF4-FFF2-40B4-BE49-F238E27FC236}">
                <a16:creationId xmlns:a16="http://schemas.microsoft.com/office/drawing/2014/main" id="{42962A63-C009-47B6-89D8-57E30495D131}"/>
              </a:ext>
            </a:extLst>
          </p:cNvPr>
          <p:cNvCxnSpPr>
            <a:cxnSpLocks/>
            <a:stCxn id="7" idx="3"/>
            <a:endCxn id="8" idx="3"/>
          </p:cNvCxnSpPr>
          <p:nvPr/>
        </p:nvCxnSpPr>
        <p:spPr>
          <a:xfrm flipV="1">
            <a:off x="8788399" y="2833695"/>
            <a:ext cx="105833" cy="748786"/>
          </a:xfrm>
          <a:prstGeom prst="curvedConnector3">
            <a:avLst>
              <a:gd name="adj1" fmla="val 316001"/>
            </a:avLst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ectangle 28">
            <a:extLst>
              <a:ext uri="{FF2B5EF4-FFF2-40B4-BE49-F238E27FC236}">
                <a16:creationId xmlns:a16="http://schemas.microsoft.com/office/drawing/2014/main" id="{C781AC15-1AAB-4D05-B1C3-DBA7ACC09CC7}"/>
              </a:ext>
            </a:extLst>
          </p:cNvPr>
          <p:cNvSpPr/>
          <p:nvPr/>
        </p:nvSpPr>
        <p:spPr>
          <a:xfrm>
            <a:off x="7636933" y="4172642"/>
            <a:ext cx="1257299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More code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65B760C-A6D2-453D-8B24-EEA7A7DDF94A}"/>
              </a:ext>
            </a:extLst>
          </p:cNvPr>
          <p:cNvSpPr/>
          <p:nvPr/>
        </p:nvSpPr>
        <p:spPr>
          <a:xfrm>
            <a:off x="7636933" y="1786335"/>
            <a:ext cx="1257299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More code</a:t>
            </a:r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E5706234-C3A6-4446-8E77-7B256FCF6A3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81665" y="2008585"/>
            <a:ext cx="4955203" cy="163121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number =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do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System.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.println(number)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number-=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while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(number&gt;=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D28EBCD-BDA3-4E34-AAA1-CBC780863C5C}"/>
              </a:ext>
            </a:extLst>
          </p:cNvPr>
          <p:cNvSpPr/>
          <p:nvPr/>
        </p:nvSpPr>
        <p:spPr>
          <a:xfrm>
            <a:off x="8934255" y="3461765"/>
            <a:ext cx="672079" cy="241431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True</a:t>
            </a:r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2A54C226-F68B-4E3E-B02B-9F00F2235AEB}"/>
              </a:ext>
            </a:extLst>
          </p:cNvPr>
          <p:cNvSpPr/>
          <p:nvPr/>
        </p:nvSpPr>
        <p:spPr>
          <a:xfrm>
            <a:off x="8314269" y="3879304"/>
            <a:ext cx="727071" cy="21149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False</a:t>
            </a:r>
          </a:p>
        </p:txBody>
      </p:sp>
    </p:spTree>
    <p:extLst>
      <p:ext uri="{BB962C8B-B14F-4D97-AF65-F5344CB8AC3E}">
        <p14:creationId xmlns:p14="http://schemas.microsoft.com/office/powerpoint/2010/main" val="2353405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9C4791-5699-4A1D-AFF6-806824F60F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For loops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46B51F-4454-45E3-BF02-FA6D66089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272DB6-B2D5-4384-8A37-2EB6A3540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Just a disguised while loop (a specific type of while)</a:t>
            </a:r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lvl="1"/>
            <a:endParaRPr lang="en-GB" dirty="0"/>
          </a:p>
          <a:p>
            <a:pPr marL="800100" lvl="1" indent="-457200">
              <a:buFont typeface="+mj-lt"/>
              <a:buAutoNum type="arabicPeriod"/>
            </a:pPr>
            <a:r>
              <a:rPr lang="en-GB" dirty="0"/>
              <a:t>Initialize loop variable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GB" dirty="0"/>
              <a:t>Test</a:t>
            </a:r>
          </a:p>
          <a:p>
            <a:pPr marL="1238212" lvl="2" indent="-457200">
              <a:buFont typeface="+mj-lt"/>
              <a:buAutoNum type="arabicPeriod"/>
            </a:pPr>
            <a:r>
              <a:rPr lang="en-GB" dirty="0"/>
              <a:t>If the condition if false, leave the loop</a:t>
            </a:r>
          </a:p>
          <a:p>
            <a:pPr marL="1238212" lvl="2" indent="-457200">
              <a:buFont typeface="+mj-lt"/>
              <a:buAutoNum type="arabicPeriod"/>
            </a:pPr>
            <a:r>
              <a:rPr lang="en-GB" dirty="0"/>
              <a:t>If the condition is true, execute the body and go back to the top</a:t>
            </a:r>
          </a:p>
          <a:p>
            <a:pPr marL="800100" lvl="1" indent="-457200">
              <a:buFont typeface="+mj-lt"/>
              <a:buAutoNum type="arabicPeriod"/>
            </a:pPr>
            <a:r>
              <a:rPr lang="en-GB" dirty="0"/>
              <a:t>Increment the loop variable, and go back to the top</a:t>
            </a:r>
          </a:p>
          <a:p>
            <a:pPr lvl="1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A0CDE2-E9F7-490D-8345-BC121EFBF2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6EB55E16-1295-4E3F-A98D-AC7FD0129A08}"/>
              </a:ext>
            </a:extLst>
          </p:cNvPr>
          <p:cNvSpPr>
            <a:spLocks noChangeArrowheads="1"/>
          </p:cNvSpPr>
          <p:nvPr/>
        </p:nvSpPr>
        <p:spPr bwMode="auto">
          <a:xfrm>
            <a:off x="1473199" y="1466158"/>
            <a:ext cx="2339102" cy="163121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i =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while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(i&lt;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 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runCode()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i++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3">
            <a:extLst>
              <a:ext uri="{FF2B5EF4-FFF2-40B4-BE49-F238E27FC236}">
                <a16:creationId xmlns:a16="http://schemas.microsoft.com/office/drawing/2014/main" id="{3FC8BE06-8D0D-4A5D-8127-EEE8D90231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64850" y="1773934"/>
            <a:ext cx="4339650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for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i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i&lt;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i++) 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runCode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A6C6DBE9-BD1B-4908-89F7-9F474D6411B5}"/>
              </a:ext>
            </a:extLst>
          </p:cNvPr>
          <p:cNvSpPr/>
          <p:nvPr/>
        </p:nvSpPr>
        <p:spPr>
          <a:xfrm>
            <a:off x="3970867" y="2137832"/>
            <a:ext cx="440266" cy="28786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684754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6BD18-4B14-4C69-BBF2-3C4C4F99C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dirty="0"/>
              <a:t>Example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AD7F77-AA3B-46CF-992B-C592DA1F81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E65A4E2-7B88-47F6-97D6-253BB5D22C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loop will run WHILE “i” is smaller than 10</a:t>
            </a:r>
          </a:p>
          <a:p>
            <a:pPr lvl="1"/>
            <a:r>
              <a:rPr lang="en-GB" dirty="0"/>
              <a:t>So it will exit when the opposite is true: the number is larger or equal to 10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It always goes back to the top to test</a:t>
            </a:r>
          </a:p>
          <a:p>
            <a:pPr lvl="1"/>
            <a:r>
              <a:rPr lang="en-GB" dirty="0"/>
              <a:t>When it finishes the loop body!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F5434EA-F868-4552-94E0-829CE821D6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475C699-0BDB-485E-89B9-43EDA48D31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832778" y="2286169"/>
            <a:ext cx="4955203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for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i =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i&lt;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i++) 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System.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.println(number)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A953A152-95DB-4B74-89CA-A9E7E8AD66D3}"/>
              </a:ext>
            </a:extLst>
          </p:cNvPr>
          <p:cNvSpPr/>
          <p:nvPr/>
        </p:nvSpPr>
        <p:spPr>
          <a:xfrm>
            <a:off x="7742766" y="3170502"/>
            <a:ext cx="1045633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Test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CFCCEE6D-6B34-4DBB-913A-A59FD4ECBA46}"/>
              </a:ext>
            </a:extLst>
          </p:cNvPr>
          <p:cNvSpPr/>
          <p:nvPr/>
        </p:nvSpPr>
        <p:spPr>
          <a:xfrm>
            <a:off x="7636933" y="3879850"/>
            <a:ext cx="1257299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Execute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0ED3DD6B-887C-4354-B141-20FC8F7E99A3}"/>
              </a:ext>
            </a:extLst>
          </p:cNvPr>
          <p:cNvCxnSpPr>
            <a:cxnSpLocks/>
            <a:stCxn id="21" idx="2"/>
            <a:endCxn id="23" idx="0"/>
          </p:cNvCxnSpPr>
          <p:nvPr/>
        </p:nvCxnSpPr>
        <p:spPr>
          <a:xfrm>
            <a:off x="8265583" y="3615002"/>
            <a:ext cx="0" cy="264848"/>
          </a:xfrm>
          <a:prstGeom prst="straightConnector1">
            <a:avLst/>
          </a:prstGeom>
          <a:ln w="28575">
            <a:solidFill>
              <a:srgbClr val="92D05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Connector: Curved 25">
            <a:extLst>
              <a:ext uri="{FF2B5EF4-FFF2-40B4-BE49-F238E27FC236}">
                <a16:creationId xmlns:a16="http://schemas.microsoft.com/office/drawing/2014/main" id="{DF20AFCA-54B4-4F18-9595-D9BF94B43A70}"/>
              </a:ext>
            </a:extLst>
          </p:cNvPr>
          <p:cNvCxnSpPr>
            <a:cxnSpLocks/>
            <a:stCxn id="23" idx="2"/>
            <a:endCxn id="21" idx="0"/>
          </p:cNvCxnSpPr>
          <p:nvPr/>
        </p:nvCxnSpPr>
        <p:spPr>
          <a:xfrm rot="5400000" flipH="1">
            <a:off x="7688659" y="3747426"/>
            <a:ext cx="1153848" cy="12700"/>
          </a:xfrm>
          <a:prstGeom prst="curvedConnector5">
            <a:avLst>
              <a:gd name="adj1" fmla="val -19812"/>
              <a:gd name="adj2" fmla="val 6749992"/>
              <a:gd name="adj3" fmla="val 119812"/>
            </a:avLst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E57609F-CAC8-4258-BE38-F52BBFA2BF33}"/>
              </a:ext>
            </a:extLst>
          </p:cNvPr>
          <p:cNvCxnSpPr>
            <a:cxnSpLocks/>
            <a:stCxn id="31" idx="2"/>
          </p:cNvCxnSpPr>
          <p:nvPr/>
        </p:nvCxnSpPr>
        <p:spPr>
          <a:xfrm>
            <a:off x="8265583" y="2230835"/>
            <a:ext cx="0" cy="21907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Connector: Curved 27">
            <a:extLst>
              <a:ext uri="{FF2B5EF4-FFF2-40B4-BE49-F238E27FC236}">
                <a16:creationId xmlns:a16="http://schemas.microsoft.com/office/drawing/2014/main" id="{71E9140E-5B3E-4CDC-A945-2B056B9EE854}"/>
              </a:ext>
            </a:extLst>
          </p:cNvPr>
          <p:cNvCxnSpPr>
            <a:cxnSpLocks/>
            <a:stCxn id="21" idx="3"/>
            <a:endCxn id="30" idx="0"/>
          </p:cNvCxnSpPr>
          <p:nvPr/>
        </p:nvCxnSpPr>
        <p:spPr>
          <a:xfrm flipH="1">
            <a:off x="8265583" y="3392752"/>
            <a:ext cx="522816" cy="1347156"/>
          </a:xfrm>
          <a:prstGeom prst="curvedConnector4">
            <a:avLst>
              <a:gd name="adj1" fmla="val -59110"/>
              <a:gd name="adj2" fmla="val 79304"/>
            </a:avLst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0DC738A3-D053-4B80-ABBC-FEEC627EC378}"/>
              </a:ext>
            </a:extLst>
          </p:cNvPr>
          <p:cNvSpPr/>
          <p:nvPr/>
        </p:nvSpPr>
        <p:spPr>
          <a:xfrm>
            <a:off x="7636933" y="4739908"/>
            <a:ext cx="1257299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More code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08DFA82-9266-41F1-8554-E72244867DF1}"/>
              </a:ext>
            </a:extLst>
          </p:cNvPr>
          <p:cNvSpPr/>
          <p:nvPr/>
        </p:nvSpPr>
        <p:spPr>
          <a:xfrm>
            <a:off x="7636933" y="1786335"/>
            <a:ext cx="1257299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More code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421C549-08D3-4F16-8CCD-77E333B41AC9}"/>
              </a:ext>
            </a:extLst>
          </p:cNvPr>
          <p:cNvSpPr/>
          <p:nvPr/>
        </p:nvSpPr>
        <p:spPr>
          <a:xfrm>
            <a:off x="8341764" y="3563942"/>
            <a:ext cx="672079" cy="241431"/>
          </a:xfrm>
          <a:prstGeom prst="rect">
            <a:avLst/>
          </a:prstGeom>
          <a:ln>
            <a:solidFill>
              <a:srgbClr val="92D050"/>
            </a:solidFill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True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0FDD4098-C369-4B98-8F28-EF20EC21E9ED}"/>
              </a:ext>
            </a:extLst>
          </p:cNvPr>
          <p:cNvSpPr/>
          <p:nvPr/>
        </p:nvSpPr>
        <p:spPr>
          <a:xfrm>
            <a:off x="9054923" y="3896955"/>
            <a:ext cx="727071" cy="21149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False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E898B3E-9D27-4566-87FF-840BBD1DDDB7}"/>
              </a:ext>
            </a:extLst>
          </p:cNvPr>
          <p:cNvSpPr/>
          <p:nvPr/>
        </p:nvSpPr>
        <p:spPr>
          <a:xfrm>
            <a:off x="7742766" y="2440784"/>
            <a:ext cx="1045633" cy="4445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Initialize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C8D9A2FC-6837-4223-B0C7-D4D2F2FAC744}"/>
              </a:ext>
            </a:extLst>
          </p:cNvPr>
          <p:cNvCxnSpPr>
            <a:cxnSpLocks/>
            <a:stCxn id="35" idx="2"/>
            <a:endCxn id="21" idx="0"/>
          </p:cNvCxnSpPr>
          <p:nvPr/>
        </p:nvCxnSpPr>
        <p:spPr>
          <a:xfrm>
            <a:off x="8265583" y="2885284"/>
            <a:ext cx="0" cy="28521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0882787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 00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CA5DC"/>
      </a:accent1>
      <a:accent2>
        <a:srgbClr val="F0CF5B"/>
      </a:accent2>
      <a:accent3>
        <a:srgbClr val="E4664F"/>
      </a:accent3>
      <a:accent4>
        <a:srgbClr val="811717"/>
      </a:accent4>
      <a:accent5>
        <a:srgbClr val="0000AE"/>
      </a:accent5>
      <a:accent6>
        <a:srgbClr val="FFFF53"/>
      </a:accent6>
      <a:hlink>
        <a:srgbClr val="48A1FA"/>
      </a:hlink>
      <a:folHlink>
        <a:srgbClr val="C00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15766</TotalTime>
  <Words>552</Words>
  <Application>Microsoft Office PowerPoint</Application>
  <PresentationFormat>Custom</PresentationFormat>
  <Paragraphs>126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3" baseType="lpstr">
      <vt:lpstr>Lato</vt:lpstr>
      <vt:lpstr>Segoe UI</vt:lpstr>
      <vt:lpstr>Trebuchet MS</vt:lpstr>
      <vt:lpstr>Calibri</vt:lpstr>
      <vt:lpstr>Calibri Light</vt:lpstr>
      <vt:lpstr>Arial</vt:lpstr>
      <vt:lpstr>Lato Hairline</vt:lpstr>
      <vt:lpstr>Lato Semibold</vt:lpstr>
      <vt:lpstr>Lato Light</vt:lpstr>
      <vt:lpstr>Lato Heavy</vt:lpstr>
      <vt:lpstr>Marcellus SC</vt:lpstr>
      <vt:lpstr>Wingdings</vt:lpstr>
      <vt:lpstr>JetBrains Mono</vt:lpstr>
      <vt:lpstr>DejaVu Sans</vt:lpstr>
      <vt:lpstr>Office Theme</vt:lpstr>
      <vt:lpstr>Loops</vt:lpstr>
      <vt:lpstr>Loops</vt:lpstr>
      <vt:lpstr>While loops</vt:lpstr>
      <vt:lpstr>Example</vt:lpstr>
      <vt:lpstr>Do…while loops</vt:lpstr>
      <vt:lpstr>Example</vt:lpstr>
      <vt:lpstr>For loops</vt:lpstr>
      <vt:lpstr>Example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Luis Oliveira</cp:lastModifiedBy>
  <cp:revision>303</cp:revision>
  <dcterms:created xsi:type="dcterms:W3CDTF">2020-01-05T03:35:10Z</dcterms:created>
  <dcterms:modified xsi:type="dcterms:W3CDTF">2020-06-29T15:09:17Z</dcterms:modified>
</cp:coreProperties>
</file>

<file path=docProps/thumbnail.jpeg>
</file>